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14"/>
  </p:notesMasterIdLst>
  <p:sldIdLst>
    <p:sldId id="379" r:id="rId3"/>
    <p:sldId id="380" r:id="rId4"/>
    <p:sldId id="387" r:id="rId5"/>
    <p:sldId id="389" r:id="rId6"/>
    <p:sldId id="267" r:id="rId7"/>
    <p:sldId id="382" r:id="rId8"/>
    <p:sldId id="388" r:id="rId9"/>
    <p:sldId id="391" r:id="rId10"/>
    <p:sldId id="392" r:id="rId11"/>
    <p:sldId id="385" r:id="rId12"/>
    <p:sldId id="269" r:id="rId13"/>
  </p:sldIdLst>
  <p:sldSz cx="13004800" cy="9753600"/>
  <p:notesSz cx="6858000" cy="9144000"/>
  <p:custDataLst>
    <p:tags r:id="rId15"/>
  </p:custDataLst>
  <p:defaultTextStyle>
    <a:defPPr marL="0" marR="0" indent="0" algn="l" defTabSz="914307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577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152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729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307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2883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460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038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612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23" autoAdjust="0"/>
    <p:restoredTop sz="94307"/>
  </p:normalViewPr>
  <p:slideViewPr>
    <p:cSldViewPr snapToGrid="0" snapToObjects="1">
      <p:cViewPr>
        <p:scale>
          <a:sx n="50" d="100"/>
          <a:sy n="50" d="100"/>
        </p:scale>
        <p:origin x="-1620" y="-35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577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7152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729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4307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883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1460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600038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8612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0" tIns="45715" rIns="91430" bIns="45715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2" y="6718301"/>
            <a:ext cx="10464801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02" y="8153399"/>
            <a:ext cx="10464801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577" algn="ctr">
              <a:spcBef>
                <a:spcPts val="0"/>
              </a:spcBef>
              <a:buSzTx/>
              <a:buNone/>
              <a:defRPr sz="3700"/>
            </a:lvl2pPr>
            <a:lvl3pPr marL="0" indent="457152" algn="ctr">
              <a:spcBef>
                <a:spcPts val="0"/>
              </a:spcBef>
              <a:buSzTx/>
              <a:buNone/>
              <a:defRPr sz="3700"/>
            </a:lvl3pPr>
            <a:lvl4pPr marL="0" indent="685729" algn="ctr">
              <a:spcBef>
                <a:spcPts val="0"/>
              </a:spcBef>
              <a:buSzTx/>
              <a:buNone/>
              <a:defRPr sz="3700"/>
            </a:lvl4pPr>
            <a:lvl5pPr marL="0" indent="914307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0" tIns="45715" rIns="91430" bIns="45715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50240" y="390595"/>
            <a:ext cx="11704320" cy="799396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12116250" y="9234315"/>
            <a:ext cx="326010" cy="321451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1F497D"/>
                </a:solidFill>
              </a:defRPr>
            </a:lvl1pPr>
          </a:lstStyle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43742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5360" y="3029944"/>
            <a:ext cx="11054080" cy="209070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0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3FB1-5246-4F65-9725-562C15320E8A}" type="datetime1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14597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597EC-44E8-4BAA-A4FB-C0D4DFA1300B}" type="datetime1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30905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290" y="6267596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290" y="4133996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6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2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4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9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3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D767-34C0-4605-99F1-392C6683E592}" type="datetime1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07336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50240" y="1706886"/>
            <a:ext cx="5743787" cy="4827129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10773" y="1706886"/>
            <a:ext cx="5743787" cy="4827129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6406-15BF-477A-A80F-B66FA973D770}" type="datetime1">
              <a:rPr lang="ru-RU" smtClean="0"/>
              <a:pPr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3590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0" y="390595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240" y="2183275"/>
            <a:ext cx="5746045" cy="909885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64" indent="0">
              <a:buNone/>
              <a:defRPr sz="2800" b="1"/>
            </a:lvl2pPr>
            <a:lvl3pPr marL="1300326" indent="0">
              <a:buNone/>
              <a:defRPr sz="2600" b="1"/>
            </a:lvl3pPr>
            <a:lvl4pPr marL="1950490" indent="0">
              <a:buNone/>
              <a:defRPr sz="2300" b="1"/>
            </a:lvl4pPr>
            <a:lvl5pPr marL="2600653" indent="0">
              <a:buNone/>
              <a:defRPr sz="2300" b="1"/>
            </a:lvl5pPr>
            <a:lvl6pPr marL="3250816" indent="0">
              <a:buNone/>
              <a:defRPr sz="2300" b="1"/>
            </a:lvl6pPr>
            <a:lvl7pPr marL="3900981" indent="0">
              <a:buNone/>
              <a:defRPr sz="2300" b="1"/>
            </a:lvl7pPr>
            <a:lvl8pPr marL="4551142" indent="0">
              <a:buNone/>
              <a:defRPr sz="2300" b="1"/>
            </a:lvl8pPr>
            <a:lvl9pPr marL="5201307" indent="0">
              <a:buNone/>
              <a:defRPr sz="2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6264" y="2183275"/>
            <a:ext cx="5748302" cy="909885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64" indent="0">
              <a:buNone/>
              <a:defRPr sz="2800" b="1"/>
            </a:lvl2pPr>
            <a:lvl3pPr marL="1300326" indent="0">
              <a:buNone/>
              <a:defRPr sz="2600" b="1"/>
            </a:lvl3pPr>
            <a:lvl4pPr marL="1950490" indent="0">
              <a:buNone/>
              <a:defRPr sz="2300" b="1"/>
            </a:lvl4pPr>
            <a:lvl5pPr marL="2600653" indent="0">
              <a:buNone/>
              <a:defRPr sz="2300" b="1"/>
            </a:lvl5pPr>
            <a:lvl6pPr marL="3250816" indent="0">
              <a:buNone/>
              <a:defRPr sz="2300" b="1"/>
            </a:lvl6pPr>
            <a:lvl7pPr marL="3900981" indent="0">
              <a:buNone/>
              <a:defRPr sz="2300" b="1"/>
            </a:lvl7pPr>
            <a:lvl8pPr marL="4551142" indent="0">
              <a:buNone/>
              <a:defRPr sz="2300" b="1"/>
            </a:lvl8pPr>
            <a:lvl9pPr marL="5201307" indent="0">
              <a:buNone/>
              <a:defRPr sz="2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606264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22A39-AA46-4B20-A3E4-E78971EB1772}" type="datetime1">
              <a:rPr lang="ru-RU" smtClean="0"/>
              <a:pPr/>
              <a:t>09.02.2021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4930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D409D-DF2A-48AF-9AE2-DDCE32182165}" type="datetime1">
              <a:rPr lang="ru-RU" smtClean="0"/>
              <a:pPr/>
              <a:t>09.02.2021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7601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0DC3-063D-4DDC-844A-AB901C72CD73}" type="datetime1">
              <a:rPr lang="ru-RU" smtClean="0"/>
              <a:pPr/>
              <a:t>09.02.2021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259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2" y="3225801"/>
            <a:ext cx="10464801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3" y="388340"/>
            <a:ext cx="4278490" cy="1652695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4516" y="388346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43" y="2041036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64" indent="0">
              <a:buNone/>
              <a:defRPr sz="1700"/>
            </a:lvl2pPr>
            <a:lvl3pPr marL="1300326" indent="0">
              <a:buNone/>
              <a:defRPr sz="1400"/>
            </a:lvl3pPr>
            <a:lvl4pPr marL="1950490" indent="0">
              <a:buNone/>
              <a:defRPr sz="1300"/>
            </a:lvl4pPr>
            <a:lvl5pPr marL="2600653" indent="0">
              <a:buNone/>
              <a:defRPr sz="1300"/>
            </a:lvl5pPr>
            <a:lvl6pPr marL="3250816" indent="0">
              <a:buNone/>
              <a:defRPr sz="1300"/>
            </a:lvl6pPr>
            <a:lvl7pPr marL="3900981" indent="0">
              <a:buNone/>
              <a:defRPr sz="1300"/>
            </a:lvl7pPr>
            <a:lvl8pPr marL="4551142" indent="0">
              <a:buNone/>
              <a:defRPr sz="1300"/>
            </a:lvl8pPr>
            <a:lvl9pPr marL="5201307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8BB27-B74B-4A67-B09E-084B4002A5D5}" type="datetime1">
              <a:rPr lang="ru-RU" smtClean="0"/>
              <a:pPr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26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032" y="6827525"/>
            <a:ext cx="7802880" cy="80602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64" indent="0">
              <a:buNone/>
              <a:defRPr sz="4000"/>
            </a:lvl2pPr>
            <a:lvl3pPr marL="1300326" indent="0">
              <a:buNone/>
              <a:defRPr sz="3400"/>
            </a:lvl3pPr>
            <a:lvl4pPr marL="1950490" indent="0">
              <a:buNone/>
              <a:defRPr sz="2800"/>
            </a:lvl4pPr>
            <a:lvl5pPr marL="2600653" indent="0">
              <a:buNone/>
              <a:defRPr sz="2800"/>
            </a:lvl5pPr>
            <a:lvl6pPr marL="3250816" indent="0">
              <a:buNone/>
              <a:defRPr sz="2800"/>
            </a:lvl6pPr>
            <a:lvl7pPr marL="3900981" indent="0">
              <a:buNone/>
              <a:defRPr sz="2800"/>
            </a:lvl7pPr>
            <a:lvl8pPr marL="4551142" indent="0">
              <a:buNone/>
              <a:defRPr sz="2800"/>
            </a:lvl8pPr>
            <a:lvl9pPr marL="5201307" indent="0">
              <a:buNone/>
              <a:defRPr sz="28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032" y="7633552"/>
            <a:ext cx="7802880" cy="1144694"/>
          </a:xfrm>
        </p:spPr>
        <p:txBody>
          <a:bodyPr/>
          <a:lstStyle>
            <a:lvl1pPr marL="0" indent="0">
              <a:buNone/>
              <a:defRPr sz="2000"/>
            </a:lvl1pPr>
            <a:lvl2pPr marL="650164" indent="0">
              <a:buNone/>
              <a:defRPr sz="1700"/>
            </a:lvl2pPr>
            <a:lvl3pPr marL="1300326" indent="0">
              <a:buNone/>
              <a:defRPr sz="1400"/>
            </a:lvl3pPr>
            <a:lvl4pPr marL="1950490" indent="0">
              <a:buNone/>
              <a:defRPr sz="1300"/>
            </a:lvl4pPr>
            <a:lvl5pPr marL="2600653" indent="0">
              <a:buNone/>
              <a:defRPr sz="1300"/>
            </a:lvl5pPr>
            <a:lvl6pPr marL="3250816" indent="0">
              <a:buNone/>
              <a:defRPr sz="1300"/>
            </a:lvl6pPr>
            <a:lvl7pPr marL="3900981" indent="0">
              <a:buNone/>
              <a:defRPr sz="1300"/>
            </a:lvl7pPr>
            <a:lvl8pPr marL="4551142" indent="0">
              <a:buNone/>
              <a:defRPr sz="1300"/>
            </a:lvl8pPr>
            <a:lvl9pPr marL="5201307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8F42-F6D7-4A07-9E42-2B2AEBE06769}" type="datetime1">
              <a:rPr lang="ru-RU" smtClean="0"/>
              <a:pPr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8698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DA45-BB66-4E42-9E89-761F26DBB94D}" type="datetime1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9473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28480" y="293513"/>
            <a:ext cx="2926080" cy="62404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240" y="293513"/>
            <a:ext cx="8561493" cy="62404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4D2D-0761-4CEF-A77C-22ECFB487A6D}" type="datetime1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3990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50240" y="390595"/>
            <a:ext cx="11704320" cy="799396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9407808" y="9234316"/>
            <a:ext cx="3034453" cy="519289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1F497D"/>
                </a:solidFill>
              </a:defRPr>
            </a:lvl1pPr>
          </a:lstStyle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91135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9407808" y="9234316"/>
            <a:ext cx="3034453" cy="519289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1F497D"/>
                </a:solidFill>
              </a:defRPr>
            </a:lvl1pPr>
          </a:lstStyle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59764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9407808" y="9234316"/>
            <a:ext cx="3034453" cy="519289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1F497D"/>
                </a:solidFill>
              </a:defRPr>
            </a:lvl1pPr>
          </a:lstStyle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50240" y="390595"/>
            <a:ext cx="11704320" cy="799396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4215602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6718301" y="635000"/>
            <a:ext cx="5334000" cy="8216900"/>
          </a:xfrm>
          <a:prstGeom prst="rect">
            <a:avLst/>
          </a:prstGeom>
        </p:spPr>
        <p:txBody>
          <a:bodyPr lIns="91430" tIns="45715" rIns="91430" bIns="45715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1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577" algn="ctr">
              <a:spcBef>
                <a:spcPts val="0"/>
              </a:spcBef>
              <a:buSzTx/>
              <a:buNone/>
              <a:defRPr sz="3700"/>
            </a:lvl2pPr>
            <a:lvl3pPr marL="0" indent="457152" algn="ctr">
              <a:spcBef>
                <a:spcPts val="0"/>
              </a:spcBef>
              <a:buSzTx/>
              <a:buNone/>
              <a:defRPr sz="3700"/>
            </a:lvl3pPr>
            <a:lvl4pPr marL="0" indent="685729" algn="ctr">
              <a:spcBef>
                <a:spcPts val="0"/>
              </a:spcBef>
              <a:buSzTx/>
              <a:buNone/>
              <a:defRPr sz="3700"/>
            </a:lvl4pPr>
            <a:lvl5pPr marL="0" indent="914307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6718301" y="2590800"/>
            <a:ext cx="5334000" cy="6286500"/>
          </a:xfrm>
          <a:prstGeom prst="rect">
            <a:avLst/>
          </a:prstGeom>
        </p:spPr>
        <p:txBody>
          <a:bodyPr lIns="91430" tIns="45715" rIns="91430" bIns="45715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864" indent="-342864">
              <a:spcBef>
                <a:spcPts val="3200"/>
              </a:spcBef>
              <a:defRPr sz="2800"/>
            </a:lvl1pPr>
            <a:lvl2pPr marL="685729" indent="-342864">
              <a:spcBef>
                <a:spcPts val="3200"/>
              </a:spcBef>
              <a:defRPr sz="2800"/>
            </a:lvl2pPr>
            <a:lvl3pPr marL="1028595" indent="-342864">
              <a:spcBef>
                <a:spcPts val="3200"/>
              </a:spcBef>
              <a:defRPr sz="2800"/>
            </a:lvl3pPr>
            <a:lvl4pPr marL="1371460" indent="-342864">
              <a:spcBef>
                <a:spcPts val="3200"/>
              </a:spcBef>
              <a:defRPr sz="2800"/>
            </a:lvl4pPr>
            <a:lvl5pPr marL="1714324" indent="-342864">
              <a:spcBef>
                <a:spcPts val="32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1888" y="9296402"/>
            <a:ext cx="354258" cy="348807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1" y="1270002"/>
            <a:ext cx="11099800" cy="7213601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6718301" y="5092701"/>
            <a:ext cx="5334000" cy="3771900"/>
          </a:xfrm>
          <a:prstGeom prst="rect">
            <a:avLst/>
          </a:prstGeom>
        </p:spPr>
        <p:txBody>
          <a:bodyPr lIns="91430" tIns="45715" rIns="91430" bIns="45715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6718301" y="889000"/>
            <a:ext cx="5334000" cy="3771900"/>
          </a:xfrm>
          <a:prstGeom prst="rect">
            <a:avLst/>
          </a:prstGeom>
        </p:spPr>
        <p:txBody>
          <a:bodyPr lIns="91430" tIns="45715" rIns="91430" bIns="45715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0" tIns="45715" rIns="91430" bIns="45715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1270002" y="6362701"/>
            <a:ext cx="10464801" cy="47465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Введите цитату здесь»."/>
          <p:cNvSpPr txBox="1">
            <a:spLocks noGrp="1"/>
          </p:cNvSpPr>
          <p:nvPr>
            <p:ph type="body" sz="quarter" idx="14"/>
          </p:nvPr>
        </p:nvSpPr>
        <p:spPr>
          <a:xfrm>
            <a:off x="1270002" y="4258073"/>
            <a:ext cx="10464801" cy="62785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«Введите цитату здесь». 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1" y="254001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794" tIns="50794" rIns="50794" bIns="50794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1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794" tIns="50794" rIns="50794" bIns="50794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1888" y="9296402"/>
            <a:ext cx="354258" cy="348807"/>
          </a:xfrm>
          <a:prstGeom prst="rect">
            <a:avLst/>
          </a:prstGeom>
          <a:ln w="12700">
            <a:miter lim="400000"/>
          </a:ln>
        </p:spPr>
        <p:txBody>
          <a:bodyPr wrap="none" lIns="50794" tIns="50794" rIns="50794" bIns="50794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3" r:id="rId12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577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152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729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307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2883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460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038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612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455" marR="0" indent="-444455" algn="l" defTabSz="58414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8909" marR="0" indent="-444455" algn="l" defTabSz="58414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364" marR="0" indent="-444455" algn="l" defTabSz="58414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7818" marR="0" indent="-444455" algn="l" defTabSz="58414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273" marR="0" indent="-444455" algn="l" defTabSz="58414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6727" marR="0" indent="-444455" algn="l" defTabSz="58414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182" marR="0" indent="-444455" algn="l" defTabSz="58414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5637" marR="0" indent="-444455" algn="l" defTabSz="58414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091" marR="0" indent="-444455" algn="l" defTabSz="58414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577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152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729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307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2883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460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038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612" algn="ctr" defTabSz="5841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akarovaoa\Desktop\шаблон презентации.jp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7161" cy="9793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0" y="390595"/>
            <a:ext cx="11704320" cy="16256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240" y="2275845"/>
            <a:ext cx="11704320" cy="6436925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50240" y="9040149"/>
            <a:ext cx="3034453" cy="519289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65ABE-02D3-4058-A2B2-99AB3A8B0AFD}" type="datetime1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43308" y="9040149"/>
            <a:ext cx="4118187" cy="519289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20107" y="9040149"/>
            <a:ext cx="3034453" cy="519289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B19B0651-EE4F-4900-A07F-96A6BFA9D0F0}" type="slidenum">
              <a:rPr lang="ru-RU" smtClean="0"/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169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1300326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23" indent="-487623" algn="l" defTabSz="1300326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15" indent="-406354" algn="l" defTabSz="1300326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08" indent="-325081" algn="l" defTabSz="1300326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571" indent="-325081" algn="l" defTabSz="130032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736" indent="-325081" algn="l" defTabSz="130032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899" indent="-325081" algn="l" defTabSz="130032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062" indent="-325081" algn="l" defTabSz="130032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226" indent="-325081" algn="l" defTabSz="130032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388" indent="-325081" algn="l" defTabSz="130032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64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26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90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653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816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981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142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307" algn="l" defTabSz="13003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1.xml"/><Relationship Id="rId1" Type="http://schemas.openxmlformats.org/officeDocument/2006/relationships/video" Target="../media/media1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1" Type="http://schemas.openxmlformats.org/officeDocument/2006/relationships/video" Target="../media/media1.mp4"/><Relationship Id="rId5" Type="http://schemas.openxmlformats.org/officeDocument/2006/relationships/image" Target="../media/image18.png"/><Relationship Id="rId4" Type="http://schemas.microsoft.com/office/2007/relationships/media" Target="../media/media1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 descr="8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673"/>
            <a:ext cx="13056728" cy="9753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69496" y="987476"/>
            <a:ext cx="11266658" cy="1716353"/>
          </a:xfrm>
          <a:prstGeom prst="rect">
            <a:avLst/>
          </a:prstGeom>
        </p:spPr>
        <p:txBody>
          <a:bodyPr wrap="square" lIns="130032" tIns="65017" rIns="130032" bIns="65017">
            <a:spAutoFit/>
          </a:bodyPr>
          <a:lstStyle/>
          <a:p>
            <a:pPr algn="ctr"/>
            <a:r>
              <a:rPr lang="ru-RU" sz="46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23.03.01 Технология транспортных процессов</a:t>
            </a:r>
          </a:p>
          <a:p>
            <a:pPr algn="ctr"/>
            <a:endParaRPr lang="ru-RU" sz="11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4"/>
            <a:ext cx="13004800" cy="11931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30032" tIns="65017" rIns="130032" bIns="65017">
            <a:spAutoFit/>
          </a:bodyPr>
          <a:lstStyle/>
          <a:p>
            <a:pPr algn="ctr"/>
            <a:r>
              <a:rPr lang="ru-RU" sz="2300" dirty="0">
                <a:solidFill>
                  <a:schemeClr val="bg1"/>
                </a:solidFill>
              </a:rPr>
              <a:t>Федеральное государственное бюджетное образовательное учреждение высшего образования </a:t>
            </a:r>
          </a:p>
          <a:p>
            <a:pPr algn="ctr"/>
            <a:r>
              <a:rPr lang="ru-RU" sz="2300" dirty="0">
                <a:solidFill>
                  <a:schemeClr val="bg1"/>
                </a:solidFill>
              </a:rPr>
              <a:t>«ТЮМЕНСКИЙ ИНДУСТРИАЛЬНЫЙ УНИВЕРСИТЕТ»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360689" y="8490285"/>
            <a:ext cx="2442716" cy="500648"/>
          </a:xfrm>
          <a:prstGeom prst="rect">
            <a:avLst/>
          </a:prstGeom>
        </p:spPr>
        <p:txBody>
          <a:bodyPr wrap="none" lIns="130032" tIns="65017" rIns="130032" bIns="65017">
            <a:spAutoFit/>
          </a:bodyPr>
          <a:lstStyle/>
          <a:p>
            <a:pPr>
              <a:spcBef>
                <a:spcPct val="15000"/>
              </a:spcBef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Д.А. Чайников</a:t>
            </a:r>
          </a:p>
        </p:txBody>
      </p:sp>
      <p:sp>
        <p:nvSpPr>
          <p:cNvPr id="7" name="Rectangle 15"/>
          <p:cNvSpPr/>
          <p:nvPr/>
        </p:nvSpPr>
        <p:spPr>
          <a:xfrm>
            <a:off x="247712" y="2565048"/>
            <a:ext cx="7555170" cy="2254962"/>
          </a:xfrm>
          <a:prstGeom prst="rect">
            <a:avLst/>
          </a:prstGeom>
        </p:spPr>
        <p:txBody>
          <a:bodyPr wrap="square" lIns="130032" tIns="65017" rIns="130032" bIns="65017">
            <a:spAutoFit/>
          </a:bodyPr>
          <a:lstStyle/>
          <a:p>
            <a:pPr algn="ctr"/>
            <a:r>
              <a:rPr lang="ru-RU" sz="46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</a:t>
            </a:r>
          </a:p>
          <a:p>
            <a:pPr algn="ctr"/>
            <a:r>
              <a:rPr lang="ru-RU" sz="46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Логистика и управление </a:t>
            </a:r>
          </a:p>
          <a:p>
            <a:pPr algn="ctr"/>
            <a:r>
              <a:rPr lang="ru-RU" sz="46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цепями поставок</a:t>
            </a:r>
            <a:endParaRPr lang="en-US" sz="46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chajnikovda\Downloads\04_c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9307" y="2565048"/>
            <a:ext cx="4995493" cy="718855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-61199" y="9228328"/>
            <a:ext cx="2442716" cy="500648"/>
          </a:xfrm>
          <a:prstGeom prst="rect">
            <a:avLst/>
          </a:prstGeom>
        </p:spPr>
        <p:txBody>
          <a:bodyPr wrap="none" lIns="130032" tIns="65017" rIns="130032" bIns="65017">
            <a:spAutoFit/>
          </a:bodyPr>
          <a:lstStyle/>
          <a:p>
            <a:pPr>
              <a:spcBef>
                <a:spcPct val="15000"/>
              </a:spcBef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Д.А. Чайников</a:t>
            </a:r>
          </a:p>
        </p:txBody>
      </p:sp>
      <p:pic>
        <p:nvPicPr>
          <p:cNvPr id="2" name="Picture 2" descr="C:\Users\chajnikovda\Downloads\qrcod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8008" y="7282304"/>
            <a:ext cx="2471299" cy="247129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47712" y="5453743"/>
            <a:ext cx="65024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ДВОЙНЫХ ДИПЛОМОВ СОВМЕСТНО С ЕВРОПЕЙСКИМ УНИВЕРСИТЕТОМ </a:t>
            </a:r>
          </a:p>
        </p:txBody>
      </p:sp>
      <p:pic>
        <p:nvPicPr>
          <p:cNvPr id="12" name="Picture 2" descr="C:\Users\chajnikovda\Downloads\index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8487" y="6654071"/>
            <a:ext cx="2797983" cy="1101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6870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chajnikovda\Downloads\IUT XAMK Appendix LE 2019\IUT XAMK Appendix LE 2019-1_c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789" y="6175969"/>
            <a:ext cx="4551680" cy="2729653"/>
          </a:xfrm>
          <a:prstGeom prst="rect">
            <a:avLst/>
          </a:prstGeom>
          <a:noFill/>
        </p:spPr>
      </p:pic>
      <p:pic>
        <p:nvPicPr>
          <p:cNvPr id="2052" name="Picture 4" descr="C:\Users\chajnikovda\Downloads\IUT XAMK Appendix LE 2019\IUT XAMK Appendix LE 2019-2_c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016" y="514774"/>
            <a:ext cx="4496976" cy="570314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57424" y="1020778"/>
            <a:ext cx="7947376" cy="2901305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Программа двойных дипломов для студентов направления </a:t>
            </a:r>
          </a:p>
          <a:p>
            <a:pPr algn="ctr"/>
            <a:r>
              <a:rPr lang="ru-RU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23.03.01 </a:t>
            </a:r>
          </a:p>
          <a:p>
            <a:pPr algn="ctr"/>
            <a:r>
              <a:rPr lang="ru-RU" sz="3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Технология транспортных процессов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2173" y="3922083"/>
            <a:ext cx="7964274" cy="466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Изображение" descr="Изображение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87" y="36291"/>
            <a:ext cx="12908026" cy="9681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F:\флеш\!!Руководитель образовательной программы\Профориентация\2019 буклет\ind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658" y="5776913"/>
            <a:ext cx="4196443" cy="179324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lum bright="31000" contrast="-60000"/>
          </a:blip>
          <a:srcRect/>
          <a:stretch>
            <a:fillRect/>
          </a:stretch>
        </p:blipFill>
        <p:spPr bwMode="auto">
          <a:xfrm>
            <a:off x="6579810" y="1212429"/>
            <a:ext cx="6424988" cy="375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44450"/>
          </a:sp3d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81177" y="336211"/>
            <a:ext cx="9436558" cy="602244"/>
          </a:xfrm>
          <a:prstGeom prst="rect">
            <a:avLst/>
          </a:prstGeom>
        </p:spPr>
        <p:txBody>
          <a:bodyPr vert="horz" lIns="130039" tIns="65020" rIns="130039" bIns="650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chemeClr val="tx2"/>
                </a:solidFill>
                <a:latin typeface="FeSa Cond Pro Book"/>
                <a:ea typeface="+mj-ea"/>
                <a:cs typeface="FeSa Cond Pro Book"/>
              </a:defRPr>
            </a:lvl1pPr>
          </a:lstStyle>
          <a:p>
            <a:pPr algn="ctr"/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latin typeface="Arial Narrow"/>
                <a:cs typeface="Arial Narrow"/>
              </a:rPr>
              <a:t>АКТУАЛЬНОСТЬ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8159" y="5405727"/>
            <a:ext cx="12571307" cy="1547082"/>
          </a:xfrm>
          <a:prstGeom prst="rect">
            <a:avLst/>
          </a:prstGeom>
        </p:spPr>
        <p:txBody>
          <a:bodyPr wrap="square" lIns="130039" tIns="65020" rIns="130039" bIns="65020">
            <a:spAutoFit/>
          </a:bodyPr>
          <a:lstStyle/>
          <a:p>
            <a:r>
              <a:rPr lang="ru-RU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«Фактически Тюменская область получает новую отрасль — логистику»  - заместитель директора департамента инвестиционной политики и государственной поддержки предпринимательства Тюменской области Андрей </a:t>
            </a:r>
            <a:r>
              <a:rPr lang="ru-RU" sz="23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Саносян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ru-RU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до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 2016 </a:t>
            </a:r>
            <a:r>
              <a:rPr lang="ru-RU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года</a:t>
            </a:r>
            <a:r>
              <a:rPr lang="en-US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ru-RU" sz="23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8260" y="816427"/>
            <a:ext cx="4226560" cy="1901025"/>
          </a:xfrm>
          <a:prstGeom prst="rect">
            <a:avLst/>
          </a:prstGeom>
        </p:spPr>
        <p:txBody>
          <a:bodyPr wrap="square" lIns="130039" tIns="65020" rIns="130039" bIns="65020">
            <a:spAutoFit/>
          </a:bodyPr>
          <a:lstStyle/>
          <a:p>
            <a:r>
              <a:rPr lang="ru-RU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Объем инвестиций в четыре </a:t>
            </a:r>
            <a:r>
              <a:rPr lang="ru-RU" sz="2300" i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Логистических</a:t>
            </a:r>
            <a:r>
              <a:rPr lang="ru-RU" sz="2300" i="1" dirty="0">
                <a:latin typeface="Tahoma" pitchFamily="34" charset="0"/>
                <a:ea typeface="Tahoma" pitchFamily="34" charset="0"/>
                <a:cs typeface="Tahoma" pitchFamily="34" charset="0"/>
              </a:rPr>
              <a:t> Центра</a:t>
            </a:r>
            <a:r>
              <a:rPr lang="ru-RU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  (ЛЦ) Тюменской области, составляет 4 млрд. рублей.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657221" y="3508043"/>
            <a:ext cx="6347581" cy="1547082"/>
          </a:xfrm>
          <a:prstGeom prst="rect">
            <a:avLst/>
          </a:prstGeom>
        </p:spPr>
        <p:txBody>
          <a:bodyPr wrap="square" lIns="130039" tIns="65020" rIns="130039" bIns="65020">
            <a:spAutoFit/>
          </a:bodyPr>
          <a:lstStyle/>
          <a:p>
            <a:pPr algn="ctr"/>
            <a:r>
              <a:rPr lang="ru-RU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Введен в эксплуатацию новый </a:t>
            </a:r>
            <a:r>
              <a:rPr lang="ru-RU" sz="23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Логистический</a:t>
            </a:r>
            <a:r>
              <a:rPr lang="ru-RU" sz="2300" dirty="0">
                <a:latin typeface="Tahoma" pitchFamily="34" charset="0"/>
                <a:ea typeface="Tahoma" pitchFamily="34" charset="0"/>
                <a:cs typeface="Tahoma" pitchFamily="34" charset="0"/>
              </a:rPr>
              <a:t> Центр компании АО «ТАНДЕР» (Магнит), площадью 50 000 кв. м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45334" y="2595423"/>
            <a:ext cx="6332413" cy="25487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marL="386055" indent="-261884">
              <a:buFont typeface="Arial" pitchFamily="34" charset="0"/>
              <a:buChar char="•"/>
            </a:pPr>
            <a:r>
              <a:rPr lang="ru-RU" sz="23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X5 </a:t>
            </a:r>
            <a:r>
              <a:rPr lang="ru-RU" sz="230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Ритейл</a:t>
            </a:r>
            <a:r>
              <a:rPr lang="ru-RU" sz="23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Групп (площадка «ДСК-500). Площадь 30 000 </a:t>
            </a:r>
            <a:r>
              <a:rPr lang="ru-RU" sz="230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кв.м</a:t>
            </a:r>
            <a:r>
              <a:rPr lang="ru-RU" sz="23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(500 новых рабочих мест);</a:t>
            </a:r>
          </a:p>
          <a:p>
            <a:pPr marL="386055" indent="-261884">
              <a:buFont typeface="Arial" pitchFamily="34" charset="0"/>
              <a:buChar char="•"/>
            </a:pPr>
            <a:r>
              <a:rPr lang="ru-RU" sz="230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СПС-Инвест</a:t>
            </a:r>
            <a:r>
              <a:rPr lang="ru-RU" sz="23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(Ялуторовск);</a:t>
            </a:r>
          </a:p>
          <a:p>
            <a:pPr marL="386055" indent="-261884">
              <a:buFont typeface="Arial" pitchFamily="34" charset="0"/>
              <a:buChar char="•"/>
            </a:pPr>
            <a:r>
              <a:rPr lang="ru-RU" sz="23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Мясокомбинат «</a:t>
            </a:r>
            <a:r>
              <a:rPr lang="ru-RU" sz="230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Ялуторовский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9146" y="7110193"/>
            <a:ext cx="12457203" cy="6553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Возвращение статуса регионального </a:t>
            </a:r>
            <a:r>
              <a:rPr lang="ru-RU" dirty="0" err="1">
                <a:solidFill>
                  <a:prstClr val="black"/>
                </a:solidFill>
              </a:rPr>
              <a:t>хаба</a:t>
            </a:r>
            <a:r>
              <a:rPr lang="ru-RU" dirty="0">
                <a:solidFill>
                  <a:prstClr val="black"/>
                </a:solidFill>
              </a:rPr>
              <a:t> международному аэропорту </a:t>
            </a:r>
            <a:r>
              <a:rPr lang="ru-RU" b="1" dirty="0">
                <a:solidFill>
                  <a:prstClr val="black"/>
                </a:solidFill>
              </a:rPr>
              <a:t>Рощино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7509" y="8053659"/>
            <a:ext cx="12457203" cy="6553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39" tIns="65020" rIns="130039" bIns="65020" rtlCol="0" anchor="ctr"/>
          <a:lstStyle/>
          <a:p>
            <a:r>
              <a:rPr lang="ru-RU" dirty="0">
                <a:solidFill>
                  <a:prstClr val="black"/>
                </a:solidFill>
              </a:rPr>
              <a:t>Формирование новых терминальных комплексов </a:t>
            </a:r>
            <a:r>
              <a:rPr lang="ru-RU" dirty="0">
                <a:solidFill>
                  <a:prstClr val="black"/>
                </a:solidFill>
                <a:latin typeface="+mj-lt"/>
              </a:rPr>
              <a:t>Арктического порта </a:t>
            </a:r>
            <a:r>
              <a:rPr lang="ru-RU" b="1" dirty="0" err="1">
                <a:solidFill>
                  <a:prstClr val="black"/>
                </a:solidFill>
                <a:latin typeface="+mj-lt"/>
              </a:rPr>
              <a:t>Сабетта</a:t>
            </a:r>
            <a:r>
              <a:rPr lang="ru-RU" dirty="0">
                <a:solidFill>
                  <a:prstClr val="black"/>
                </a:solidFill>
                <a:latin typeface="+mj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n4a.ru/wp-content/uploads/2018/09/2880x1920-vera-gallery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8907" y="4520718"/>
            <a:ext cx="7858254" cy="523288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3187"/>
            <a:ext cx="11704320" cy="631211"/>
          </a:xfrm>
        </p:spPr>
        <p:txBody>
          <a:bodyPr>
            <a:normAutofit fontScale="90000"/>
          </a:bodyPr>
          <a:lstStyle/>
          <a:p>
            <a:r>
              <a:rPr lang="ru-RU" dirty="0"/>
              <a:t>Будущее логистики</a:t>
            </a:r>
          </a:p>
        </p:txBody>
      </p:sp>
      <p:pic>
        <p:nvPicPr>
          <p:cNvPr id="2052" name="Picture 4" descr="https://cdn21.img.ria.ru/images/147942/13/1479421347_0:127:2663:1625_600x0_80_0_0_4afe0ee8fef6319bbcae5185c6dc97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3511" y="1130179"/>
            <a:ext cx="8022305" cy="451923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056" name="AutoShape 8" descr="https://post.tyuiu.ru/service/home/~/?auth=co&amp;loc=ru&amp;id=6264&amp;part=6"/>
          <p:cNvSpPr>
            <a:spLocks noChangeAspect="1" noChangeArrowheads="1"/>
          </p:cNvSpPr>
          <p:nvPr/>
        </p:nvSpPr>
        <p:spPr bwMode="auto">
          <a:xfrm>
            <a:off x="221262" y="-205458"/>
            <a:ext cx="433493" cy="433495"/>
          </a:xfrm>
          <a:prstGeom prst="rect">
            <a:avLst/>
          </a:prstGeom>
          <a:noFill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C:\Users\chajnikovda\Downloads\test-bg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7593" y="1127083"/>
            <a:ext cx="7517473" cy="45263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F:\флеш\!!Руководитель образовательной программы\Профориентация\11 Инстаграм\Картинки\Дрон над городо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3738" y="5649412"/>
            <a:ext cx="6162645" cy="4104189"/>
          </a:xfrm>
          <a:prstGeom prst="rect">
            <a:avLst/>
          </a:prstGeom>
          <a:noFill/>
        </p:spPr>
      </p:pic>
      <p:pic>
        <p:nvPicPr>
          <p:cNvPr id="2058" name="Picture 10" descr="C:\Users\chajnikovda\Downloads\business-growth-strategy-concept-illustration_53876-404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2523" y="4985173"/>
            <a:ext cx="1683878" cy="1224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1026" name="Picture 2" descr="F:\флеш\!!Руководитель образовательной программы\Профориентация\2020\A4_leaflet_logistic-audit6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8014" y="240867"/>
            <a:ext cx="13272815" cy="95127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Изображение" descr="Изображение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9" y="3109"/>
            <a:ext cx="12829669" cy="96222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Моделирование AnyLogic"/>
          <p:cNvSpPr txBox="1"/>
          <p:nvPr/>
        </p:nvSpPr>
        <p:spPr>
          <a:xfrm>
            <a:off x="2189925" y="142949"/>
            <a:ext cx="6836796" cy="779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4" tIns="50794" rIns="50794" bIns="50794" anchor="ctr">
            <a:spAutoFit/>
          </a:bodyPr>
          <a:lstStyle>
            <a:lvl1pPr defTabSz="457200">
              <a:defRPr sz="4400" b="0"/>
            </a:lvl1pPr>
          </a:lstStyle>
          <a:p>
            <a:r>
              <a:rPr dirty="0" err="1"/>
              <a:t>Моделирование</a:t>
            </a:r>
            <a:r>
              <a:rPr dirty="0"/>
              <a:t> </a:t>
            </a:r>
            <a:r>
              <a:rPr dirty="0" err="1"/>
              <a:t>AnyLogic</a:t>
            </a:r>
            <a:endParaRPr dirty="0"/>
          </a:p>
        </p:txBody>
      </p:sp>
      <p:pic>
        <p:nvPicPr>
          <p:cNvPr id="151" name="4ed6def2c2bef2461142921e873a3999.jpg" descr="4ed6def2c2bef2461142921e873a39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050" y="4338641"/>
            <a:ext cx="12858623" cy="5184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Снимок экрана 2018-03-13 в 23.57.45.png" descr="Снимок экрана 2018-03-13 в 23.57.4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0542" y="1142846"/>
            <a:ext cx="7987635" cy="4065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mulation Software AnyLogic - Agriculture Simulation Model .mp4">
            <a:hlinkClick r:id="" action="ppaction://media"/>
            <a:extLst>
              <a:ext uri="{FF2B5EF4-FFF2-40B4-BE49-F238E27FC236}">
                <a16:creationId xmlns:a16="http://schemas.microsoft.com/office/drawing/2014/main" xmlns="" id="{7712B58B-44CA-FF4A-A3F9-B8B4363FB65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524000" y="342900"/>
            <a:ext cx="16314058" cy="917665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оделирование AnyLogic">
            <a:extLst>
              <a:ext uri="{FF2B5EF4-FFF2-40B4-BE49-F238E27FC236}">
                <a16:creationId xmlns:a16="http://schemas.microsoft.com/office/drawing/2014/main" xmlns="" id="{E5FBE038-002E-8B4F-9748-CE21158602BA}"/>
              </a:ext>
            </a:extLst>
          </p:cNvPr>
          <p:cNvSpPr txBox="1"/>
          <p:nvPr/>
        </p:nvSpPr>
        <p:spPr>
          <a:xfrm>
            <a:off x="2977857" y="260779"/>
            <a:ext cx="5681036" cy="68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7" tIns="50797" rIns="50797" bIns="50797" anchor="ctr">
            <a:spAutoFit/>
          </a:bodyPr>
          <a:lstStyle>
            <a:lvl1pPr defTabSz="457200">
              <a:defRPr sz="4400" b="0"/>
            </a:lvl1pPr>
          </a:lstStyle>
          <a:p>
            <a:r>
              <a:rPr sz="3800" cap="all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Моделирование</a:t>
            </a:r>
            <a:r>
              <a:rPr sz="3800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PTV</a:t>
            </a:r>
            <a:endParaRPr sz="3800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xmlns="" id="{169153A6-5DEE-E84E-90D6-D17D9A55663F}"/>
              </a:ext>
            </a:extLst>
          </p:cNvPr>
          <p:cNvSpPr txBox="1">
            <a:spLocks/>
          </p:cNvSpPr>
          <p:nvPr/>
        </p:nvSpPr>
        <p:spPr>
          <a:xfrm>
            <a:off x="9383325" y="9293002"/>
            <a:ext cx="2576462" cy="343194"/>
          </a:xfrm>
          <a:prstGeom prst="rect">
            <a:avLst/>
          </a:prstGeom>
        </p:spPr>
        <p:txBody>
          <a:bodyPr lIns="130046" tIns="65023" rIns="130046" bIns="65023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C6DD13-79BB-40EE-9573-3485D5163C9B}" type="slidenum">
              <a:rPr lang="en-US" altLang="ru-RU" sz="2800" smtClean="0"/>
              <a:pPr/>
              <a:t>8</a:t>
            </a:fld>
            <a:endParaRPr lang="en-US" altLang="ru-RU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F7EC850-AC1A-CC46-ACD0-1A7DAEEEA7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4869" r="25046"/>
          <a:stretch/>
        </p:blipFill>
        <p:spPr>
          <a:xfrm>
            <a:off x="1" y="4393996"/>
            <a:ext cx="6916774" cy="5205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F19D5F-A85D-7047-A3F1-06A219E74F3A}"/>
              </a:ext>
            </a:extLst>
          </p:cNvPr>
          <p:cNvSpPr txBox="1"/>
          <p:nvPr/>
        </p:nvSpPr>
        <p:spPr>
          <a:xfrm rot="2590033">
            <a:off x="4287425" y="7844954"/>
            <a:ext cx="2556477" cy="43772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ru-RU" sz="2000" dirty="0"/>
              <a:t>Ул. Республики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8BD60D-EEA3-C546-8396-B7A331111DD1}"/>
              </a:ext>
            </a:extLst>
          </p:cNvPr>
          <p:cNvSpPr txBox="1"/>
          <p:nvPr/>
        </p:nvSpPr>
        <p:spPr>
          <a:xfrm rot="2671633">
            <a:off x="963579" y="5960583"/>
            <a:ext cx="2556477" cy="43772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ru-RU" sz="2000" dirty="0"/>
              <a:t>Ул. Ленина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D173934-0F85-FA4E-B405-81AFB4F9CB43}"/>
              </a:ext>
            </a:extLst>
          </p:cNvPr>
          <p:cNvSpPr txBox="1"/>
          <p:nvPr/>
        </p:nvSpPr>
        <p:spPr>
          <a:xfrm rot="2671633">
            <a:off x="2688530" y="8464462"/>
            <a:ext cx="2556477" cy="43772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ru-RU" sz="2000" dirty="0"/>
              <a:t>Ул. Малыгина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706D9FC-4A3B-FF45-80EC-3BD1576203E4}"/>
              </a:ext>
            </a:extLst>
          </p:cNvPr>
          <p:cNvSpPr txBox="1"/>
          <p:nvPr/>
        </p:nvSpPr>
        <p:spPr>
          <a:xfrm rot="18837174">
            <a:off x="4255158" y="4997404"/>
            <a:ext cx="2654922" cy="43772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ru-RU" sz="2000" dirty="0"/>
              <a:t>Ул. Профсоюзная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4198AB-A7ED-914B-867B-2242C1879C70}"/>
              </a:ext>
            </a:extLst>
          </p:cNvPr>
          <p:cNvSpPr txBox="1"/>
          <p:nvPr/>
        </p:nvSpPr>
        <p:spPr>
          <a:xfrm rot="18837174">
            <a:off x="-91068" y="7918404"/>
            <a:ext cx="2654922" cy="43772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ru-RU" sz="2000" dirty="0"/>
              <a:t>Ул. М. Тореза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A471053-C785-574E-B40C-613D77A09623}"/>
              </a:ext>
            </a:extLst>
          </p:cNvPr>
          <p:cNvSpPr txBox="1"/>
          <p:nvPr/>
        </p:nvSpPr>
        <p:spPr>
          <a:xfrm rot="2671633">
            <a:off x="-275350" y="6627896"/>
            <a:ext cx="2556477" cy="43772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ru-RU" sz="2000" dirty="0"/>
              <a:t>Ул. Герцена</a:t>
            </a:r>
            <a:endParaRPr lang="en-US" sz="2000" dirty="0"/>
          </a:p>
        </p:txBody>
      </p:sp>
      <p:pic>
        <p:nvPicPr>
          <p:cNvPr id="13" name="НИР Тюменского индустриального университета в сфере транспортного планирования и моделирования" descr="НИР Тюменского индустриального университета в сфере транспортного планирования и моделирования">
            <a:hlinkClick r:id="" action="ppaction://media"/>
            <a:extLst>
              <a:ext uri="{FF2B5EF4-FFF2-40B4-BE49-F238E27FC236}">
                <a16:creationId xmlns:a16="http://schemas.microsoft.com/office/drawing/2014/main" xmlns="" id="{E7D8A1ED-57DA-964C-80C2-5EC92023D8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225031" y="1293128"/>
            <a:ext cx="6707598" cy="50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3523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" descr="Изображение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13" y="29860"/>
            <a:ext cx="12964988" cy="9723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26553d96434841132e04ba3b383e7cad153e7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шаблон ТИУ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149</Words>
  <Application>Microsoft Office PowerPoint</Application>
  <PresentationFormat>Произвольный</PresentationFormat>
  <Paragraphs>31</Paragraphs>
  <Slides>11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White</vt:lpstr>
      <vt:lpstr>шаблон ТИУ</vt:lpstr>
      <vt:lpstr>Слайд 1</vt:lpstr>
      <vt:lpstr>Слайд 2</vt:lpstr>
      <vt:lpstr>Будущее логистики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Логистика.   Настоящее и БУДУЩЕЕ …</dc:title>
  <cp:lastModifiedBy>chainikovda</cp:lastModifiedBy>
  <cp:revision>28</cp:revision>
  <dcterms:modified xsi:type="dcterms:W3CDTF">2021-02-09T06:34:09Z</dcterms:modified>
</cp:coreProperties>
</file>